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6"/>
  </p:notesMasterIdLst>
  <p:sldIdLst>
    <p:sldId id="256" r:id="rId6"/>
    <p:sldId id="259" r:id="rId7"/>
    <p:sldId id="263" r:id="rId8"/>
    <p:sldId id="284" r:id="rId9"/>
    <p:sldId id="273" r:id="rId10"/>
    <p:sldId id="280" r:id="rId11"/>
    <p:sldId id="279" r:id="rId12"/>
    <p:sldId id="267" r:id="rId13"/>
    <p:sldId id="268" r:id="rId14"/>
    <p:sldId id="295" r:id="rId15"/>
    <p:sldId id="296" r:id="rId16"/>
    <p:sldId id="303" r:id="rId17"/>
    <p:sldId id="301" r:id="rId18"/>
    <p:sldId id="290" r:id="rId19"/>
    <p:sldId id="257" r:id="rId20"/>
    <p:sldId id="270" r:id="rId21"/>
    <p:sldId id="258" r:id="rId22"/>
    <p:sldId id="271" r:id="rId23"/>
    <p:sldId id="291" r:id="rId24"/>
    <p:sldId id="272" r:id="rId25"/>
    <p:sldId id="264" r:id="rId26"/>
    <p:sldId id="297" r:id="rId27"/>
    <p:sldId id="265" r:id="rId28"/>
    <p:sldId id="302" r:id="rId29"/>
    <p:sldId id="298" r:id="rId30"/>
    <p:sldId id="299" r:id="rId31"/>
    <p:sldId id="275" r:id="rId32"/>
    <p:sldId id="276" r:id="rId33"/>
    <p:sldId id="308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7" autoAdjust="0"/>
  </p:normalViewPr>
  <p:slideViewPr>
    <p:cSldViewPr>
      <p:cViewPr>
        <p:scale>
          <a:sx n="100" d="100"/>
          <a:sy n="100" d="100"/>
        </p:scale>
        <p:origin x="-29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89C8-3190-4D51-A73B-DA915606FBEC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8684-CFF3-48FF-9E95-F0B756297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7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heattransfe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airmass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File:Cold_front_symbol.svg&amp;page=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airmass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File:Warm_front_symbol.svg&amp;page=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File:Stationary_front_symbol.svg&amp;page=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wind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airmass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jetstream/ocean/seabreezes.ht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jetstream/ocean/seabreezes.ht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basicpropert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jetstream/global/circ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http://www.srh.noaa.gov/crp/?n=education-heattransfer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wish to insert an</a:t>
            </a:r>
            <a:r>
              <a:rPr lang="en-US" baseline="0" dirty="0" smtClean="0"/>
              <a:t> approved jet stream animation on this slide. </a:t>
            </a:r>
            <a:r>
              <a:rPr lang="en-US" baseline="0" dirty="0" smtClean="0"/>
              <a:t>Otherwise</a:t>
            </a:r>
            <a:r>
              <a:rPr lang="en-US" baseline="0" dirty="0" smtClean="0"/>
              <a:t>, consider hiding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2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0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http://www.srh.noaa.gov/crp/?n=education-airmasses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http://commons.wikimedia.org/w/index.php?title=File:Cold_front_symbol.svg&amp;page=1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2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http://www.srh.noaa.gov/crp/?n=education-airmasses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7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http://commons.wikimedia.org/w/index.php?title=File:Warm_front_symbol.svg&amp;page=1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http://commons.wikimedia.org/w/index.php?title=File:Stationary_front_symbol.svg&amp;page=1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http://www.srh.noaa.gov/crp/?n=education-wind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18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wish to insert an approved frontal boundary animation on this slide. Otherwise, consider hiding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59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http://www.srh.noaa.gov/srh/jetstream/synoptic/wind.htm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http://www.srh.noaa.gov/crp/?n=education-airmasses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9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http://www.srh.noaa.gov/jetstream/ocean/seabreezes.htm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94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http://www.srh.noaa.gov/jetstream/ocean/seabreezes.htm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76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wish to insert</a:t>
            </a:r>
            <a:r>
              <a:rPr lang="en-US" baseline="0" dirty="0" smtClean="0"/>
              <a:t> an approved animation of land and sea breezes on this slide. Otherwise, consider hiding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http://www.srh.noaa.gov/crp/?n=education-basicproperties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2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http://pap.wikipedia.org/wiki/File:Convection.gif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7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http://www.srh.noaa.gov/jetstream/global/circ.htm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1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http://en.wikipedia.org/wiki/File:Earth_Global_Circulation.jpg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8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http://www.srh.noaa.gov/srh/jetstream/synoptic/wind.htm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24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http://en.wikipedia.org/wiki/Jet_stream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684-CFF3-48FF-9E95-F0B7562976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4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70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16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1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9ADCF6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algn="l"/>
            <a:endParaRPr lang="en-US" dirty="0">
              <a:solidFill>
                <a:srgbClr val="9ADCF6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9ADCF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3DACC2-471D-47A2-8856-F1474F1E656E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57B0C1-5A70-441B-B5BD-4FDF3409747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7C9B81F-C347-4BEF-BFDF-29C42F48304A}" type="datetimeFigureOut">
              <a:rPr lang="en-US" smtClean="0">
                <a:solidFill>
                  <a:srgbClr val="FFFFFF"/>
                </a:solidFill>
              </a:rPr>
              <a:pPr/>
              <a:t>5/15/2013</a:t>
            </a:fld>
            <a:endParaRPr lang="en-US" dirty="0">
              <a:solidFill>
                <a:srgbClr val="9ADCF6">
                  <a:shade val="9000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algn="l"/>
            <a:endParaRPr lang="en-US" dirty="0">
              <a:solidFill>
                <a:srgbClr val="9ADCF6">
                  <a:shade val="90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AED99-7FB4-404E-8A97-64753DCE4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9ADCF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84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heattransf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airmass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File:Cold_front_symbol.svg&amp;page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airmass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File:Warm_front_symbol.svg&amp;page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airmas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File:Stationary_front_symbol.svg&amp;page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wi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jetstream/ocean/seabreezes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jetstream/ocean/seabreezes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basicpropert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jetstream/global/circ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imss.ssec.wisc.edu/sage/meteorology/lesson2/concept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962400"/>
            <a:ext cx="6781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/>
              <a:t>Atmospheric Movement and Local Weather</a:t>
            </a:r>
            <a:endParaRPr lang="en-US" sz="5000" dirty="0"/>
          </a:p>
        </p:txBody>
      </p:sp>
      <p:pic>
        <p:nvPicPr>
          <p:cNvPr id="5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334000" cy="3522452"/>
          </a:xfrm>
        </p:spPr>
      </p:pic>
    </p:spTree>
    <p:extLst>
      <p:ext uri="{BB962C8B-B14F-4D97-AF65-F5344CB8AC3E}">
        <p14:creationId xmlns:p14="http://schemas.microsoft.com/office/powerpoint/2010/main" val="16308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105400"/>
            <a:ext cx="6512511" cy="1143000"/>
          </a:xfrm>
        </p:spPr>
        <p:txBody>
          <a:bodyPr/>
          <a:lstStyle/>
          <a:p>
            <a:r>
              <a:rPr lang="en-US" sz="5400" dirty="0" smtClean="0"/>
              <a:t>Jet Stream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7772400" cy="406908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Forms high in the upper </a:t>
            </a:r>
            <a:r>
              <a:rPr lang="en-US" sz="2600" dirty="0" smtClean="0"/>
              <a:t>troposphere </a:t>
            </a:r>
            <a:r>
              <a:rPr lang="en-US" sz="2600" dirty="0" smtClean="0"/>
              <a:t>between two air masses of different temperatures</a:t>
            </a:r>
          </a:p>
          <a:p>
            <a:r>
              <a:rPr lang="en-US" sz="2600" dirty="0" smtClean="0"/>
              <a:t>Higher temperature difference = faster speed</a:t>
            </a:r>
          </a:p>
          <a:p>
            <a:r>
              <a:rPr lang="en-US" sz="2600" dirty="0" smtClean="0"/>
              <a:t>Due to the Coriolis Effect, it flows around air masses.</a:t>
            </a:r>
          </a:p>
          <a:p>
            <a:r>
              <a:rPr lang="en-US" sz="2600" dirty="0" smtClean="0"/>
              <a:t>Polar Jet:</a:t>
            </a:r>
          </a:p>
          <a:p>
            <a:pPr lvl="1"/>
            <a:r>
              <a:rPr lang="en-US" sz="2400" dirty="0" smtClean="0"/>
              <a:t>It dips southward when frigid polar air masses move south.</a:t>
            </a:r>
          </a:p>
          <a:p>
            <a:pPr lvl="1"/>
            <a:r>
              <a:rPr lang="en-US" sz="2400" dirty="0" smtClean="0"/>
              <a:t>It tends to stay north in the summer </a:t>
            </a:r>
            <a:r>
              <a:rPr lang="en-US" sz="2400" dirty="0" smtClean="0"/>
              <a:t>months.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0"/>
            <a:ext cx="6512511" cy="1143000"/>
          </a:xfrm>
        </p:spPr>
        <p:txBody>
          <a:bodyPr/>
          <a:lstStyle/>
          <a:p>
            <a:r>
              <a:rPr lang="en-US" sz="5000" dirty="0" smtClean="0"/>
              <a:t>Jet Stream </a:t>
            </a:r>
            <a:br>
              <a:rPr lang="en-US" sz="5000" dirty="0" smtClean="0"/>
            </a:br>
            <a:r>
              <a:rPr lang="en-US" sz="5000" dirty="0" smtClean="0"/>
              <a:t>Animation</a:t>
            </a:r>
            <a:endParaRPr lang="en-US" sz="5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953000"/>
            <a:ext cx="6512511" cy="1143000"/>
          </a:xfrm>
        </p:spPr>
        <p:txBody>
          <a:bodyPr/>
          <a:lstStyle/>
          <a:p>
            <a:r>
              <a:rPr lang="en-US" sz="4800" dirty="0" smtClean="0"/>
              <a:t>Reflection Question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7848600" cy="3474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does the Earth have wind?</a:t>
            </a:r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1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162800" cy="1342832"/>
          </a:xfrm>
        </p:spPr>
        <p:txBody>
          <a:bodyPr/>
          <a:lstStyle/>
          <a:p>
            <a:r>
              <a:rPr lang="en-US" sz="4800" dirty="0" smtClean="0"/>
              <a:t>Variables Affecting Local </a:t>
            </a:r>
            <a:r>
              <a:rPr lang="en-US" sz="4800" dirty="0"/>
              <a:t>W</a:t>
            </a:r>
            <a:r>
              <a:rPr lang="en-US" sz="4800" dirty="0" smtClean="0"/>
              <a:t>eather</a:t>
            </a:r>
            <a:endParaRPr lang="en-US" sz="4800" dirty="0"/>
          </a:p>
        </p:txBody>
      </p:sp>
      <p:sp>
        <p:nvSpPr>
          <p:cNvPr id="4" name="Sun 3"/>
          <p:cNvSpPr/>
          <p:nvPr/>
        </p:nvSpPr>
        <p:spPr>
          <a:xfrm>
            <a:off x="2514600" y="457200"/>
            <a:ext cx="3733800" cy="3276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029200"/>
            <a:ext cx="6512511" cy="1143000"/>
          </a:xfrm>
        </p:spPr>
        <p:txBody>
          <a:bodyPr/>
          <a:lstStyle/>
          <a:p>
            <a:r>
              <a:rPr lang="en-US" sz="5400" dirty="0" smtClean="0"/>
              <a:t>Fronts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731520"/>
            <a:ext cx="7239000" cy="3474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convection and winds cause air masses to move, they bump into one another.</a:t>
            </a:r>
          </a:p>
          <a:p>
            <a:r>
              <a:rPr lang="en-US" sz="2800" dirty="0" smtClean="0"/>
              <a:t>The area where two air masses meet is called a front.</a:t>
            </a:r>
          </a:p>
          <a:p>
            <a:r>
              <a:rPr lang="en-US" sz="2800" dirty="0" smtClean="0"/>
              <a:t>Most severe weather occurs near frontal boundaries.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9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191000"/>
            <a:ext cx="6512511" cy="2238568"/>
          </a:xfrm>
        </p:spPr>
        <p:txBody>
          <a:bodyPr/>
          <a:lstStyle/>
          <a:p>
            <a:pPr algn="l"/>
            <a:r>
              <a:rPr lang="en-US" sz="4800" dirty="0" smtClean="0"/>
              <a:t>Cold Front</a:t>
            </a:r>
            <a:br>
              <a:rPr lang="en-US" sz="4800" dirty="0" smtClean="0"/>
            </a:br>
            <a:r>
              <a:rPr lang="en-US" sz="2800" dirty="0" smtClean="0"/>
              <a:t>- Cold air meets warm air</a:t>
            </a:r>
            <a:br>
              <a:rPr lang="en-US" sz="2800" dirty="0" smtClean="0"/>
            </a:br>
            <a:r>
              <a:rPr lang="en-US" sz="2800" dirty="0" smtClean="0"/>
              <a:t>- Fast moving and </a:t>
            </a:r>
            <a:r>
              <a:rPr lang="en-US" sz="2800" dirty="0" smtClean="0"/>
              <a:t>stormy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-</a:t>
            </a:r>
            <a:r>
              <a:rPr lang="en-US" sz="2800" dirty="0"/>
              <a:t> </a:t>
            </a:r>
            <a:r>
              <a:rPr lang="en-US" sz="2800" dirty="0" smtClean="0"/>
              <a:t>Severe weather </a:t>
            </a:r>
            <a:r>
              <a:rPr lang="en-US" sz="2800" dirty="0" smtClean="0"/>
              <a:t>is </a:t>
            </a:r>
            <a:r>
              <a:rPr lang="en-US" sz="2800" dirty="0" smtClean="0"/>
              <a:t>likely.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267200" cy="3491346"/>
          </a:xfrm>
        </p:spPr>
      </p:pic>
    </p:spTree>
    <p:extLst>
      <p:ext uri="{BB962C8B-B14F-4D97-AF65-F5344CB8AC3E}">
        <p14:creationId xmlns:p14="http://schemas.microsoft.com/office/powerpoint/2010/main" val="8366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800600"/>
            <a:ext cx="6512511" cy="1143000"/>
          </a:xfrm>
        </p:spPr>
        <p:txBody>
          <a:bodyPr/>
          <a:lstStyle/>
          <a:p>
            <a:r>
              <a:rPr lang="en-US" sz="4800" dirty="0" smtClean="0"/>
              <a:t>Cold Front Symbol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183606"/>
            <a:ext cx="4191000" cy="571500"/>
          </a:xfrm>
        </p:spPr>
      </p:pic>
    </p:spTree>
    <p:extLst>
      <p:ext uri="{BB962C8B-B14F-4D97-AF65-F5344CB8AC3E}">
        <p14:creationId xmlns:p14="http://schemas.microsoft.com/office/powerpoint/2010/main" val="33771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419600"/>
            <a:ext cx="6512511" cy="1876232"/>
          </a:xfrm>
        </p:spPr>
        <p:txBody>
          <a:bodyPr/>
          <a:lstStyle/>
          <a:p>
            <a:pPr algn="l"/>
            <a:r>
              <a:rPr lang="en-US" sz="4800" dirty="0" smtClean="0"/>
              <a:t>Warm Front</a:t>
            </a:r>
            <a:br>
              <a:rPr lang="en-US" sz="4800" dirty="0" smtClean="0"/>
            </a:br>
            <a:r>
              <a:rPr lang="en-US" sz="2800" dirty="0" smtClean="0"/>
              <a:t>- Warm air meets cold air</a:t>
            </a:r>
            <a:br>
              <a:rPr lang="en-US" sz="2800" dirty="0" smtClean="0"/>
            </a:br>
            <a:r>
              <a:rPr lang="en-US" sz="2800" dirty="0" smtClean="0"/>
              <a:t>- Slow moving with less </a:t>
            </a:r>
            <a:r>
              <a:rPr lang="en-US" sz="2800" dirty="0" smtClean="0"/>
              <a:t>severe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weather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"/>
            <a:ext cx="4229100" cy="3460173"/>
          </a:xfrm>
        </p:spPr>
      </p:pic>
    </p:spTree>
    <p:extLst>
      <p:ext uri="{BB962C8B-B14F-4D97-AF65-F5344CB8AC3E}">
        <p14:creationId xmlns:p14="http://schemas.microsoft.com/office/powerpoint/2010/main" val="39105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800600"/>
            <a:ext cx="6512511" cy="1143000"/>
          </a:xfrm>
        </p:spPr>
        <p:txBody>
          <a:bodyPr/>
          <a:lstStyle/>
          <a:p>
            <a:r>
              <a:rPr lang="en-US" sz="4800" dirty="0" smtClean="0"/>
              <a:t>Warm Front Symbol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183606"/>
            <a:ext cx="4191000" cy="571500"/>
          </a:xfrm>
        </p:spPr>
      </p:pic>
    </p:spTree>
    <p:extLst>
      <p:ext uri="{BB962C8B-B14F-4D97-AF65-F5344CB8AC3E}">
        <p14:creationId xmlns:p14="http://schemas.microsoft.com/office/powerpoint/2010/main" val="18357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181600"/>
            <a:ext cx="6512511" cy="1143000"/>
          </a:xfrm>
        </p:spPr>
        <p:txBody>
          <a:bodyPr/>
          <a:lstStyle/>
          <a:p>
            <a:r>
              <a:rPr lang="en-US" sz="5000" dirty="0" smtClean="0"/>
              <a:t>Stationary Front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838200"/>
            <a:ext cx="7239000" cy="3474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Warm and cool air masses that are not strong enough to move one another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3200" dirty="0" smtClean="0"/>
              <a:t>Sits still for a long period of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87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029200"/>
            <a:ext cx="6512511" cy="1143000"/>
          </a:xfrm>
        </p:spPr>
        <p:txBody>
          <a:bodyPr/>
          <a:lstStyle/>
          <a:p>
            <a:r>
              <a:rPr lang="en-US" sz="5400" dirty="0" smtClean="0"/>
              <a:t>Air Masses</a:t>
            </a:r>
            <a:endParaRPr lang="en-US" sz="54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4724400" cy="3559048"/>
          </a:xfrm>
        </p:spPr>
      </p:pic>
    </p:spTree>
    <p:extLst>
      <p:ext uri="{BB962C8B-B14F-4D97-AF65-F5344CB8AC3E}">
        <p14:creationId xmlns:p14="http://schemas.microsoft.com/office/powerpoint/2010/main" val="21073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19600"/>
            <a:ext cx="7467601" cy="1143000"/>
          </a:xfrm>
        </p:spPr>
        <p:txBody>
          <a:bodyPr/>
          <a:lstStyle/>
          <a:p>
            <a:r>
              <a:rPr lang="en-US" sz="4800" dirty="0" smtClean="0"/>
              <a:t>Stationary Front </a:t>
            </a:r>
            <a:br>
              <a:rPr lang="en-US" sz="4800" dirty="0" smtClean="0"/>
            </a:br>
            <a:r>
              <a:rPr lang="en-US" sz="4800" dirty="0" smtClean="0"/>
              <a:t>Symbol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016919"/>
            <a:ext cx="4191000" cy="904875"/>
          </a:xfrm>
        </p:spPr>
      </p:pic>
    </p:spTree>
    <p:extLst>
      <p:ext uri="{BB962C8B-B14F-4D97-AF65-F5344CB8AC3E}">
        <p14:creationId xmlns:p14="http://schemas.microsoft.com/office/powerpoint/2010/main" val="19533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00600"/>
            <a:ext cx="6512511" cy="1143000"/>
          </a:xfrm>
        </p:spPr>
        <p:txBody>
          <a:bodyPr/>
          <a:lstStyle/>
          <a:p>
            <a:r>
              <a:rPr lang="en-US" sz="5400" dirty="0" smtClean="0"/>
              <a:t>Friction</a:t>
            </a:r>
            <a:endParaRPr lang="en-US" sz="54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4955127" cy="3124200"/>
          </a:xfrm>
        </p:spPr>
      </p:pic>
    </p:spTree>
    <p:extLst>
      <p:ext uri="{BB962C8B-B14F-4D97-AF65-F5344CB8AC3E}">
        <p14:creationId xmlns:p14="http://schemas.microsoft.com/office/powerpoint/2010/main" val="9842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343400"/>
            <a:ext cx="6512511" cy="1143000"/>
          </a:xfrm>
        </p:spPr>
        <p:txBody>
          <a:bodyPr/>
          <a:lstStyle/>
          <a:p>
            <a:r>
              <a:rPr lang="en-US" sz="5000" dirty="0" smtClean="0"/>
              <a:t>Frontal Boundary Animation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752600"/>
            <a:ext cx="6629400" cy="1066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24400"/>
            <a:ext cx="7924800" cy="1552768"/>
          </a:xfrm>
        </p:spPr>
        <p:txBody>
          <a:bodyPr/>
          <a:lstStyle/>
          <a:p>
            <a:r>
              <a:rPr lang="en-US" dirty="0" smtClean="0"/>
              <a:t>High and </a:t>
            </a:r>
            <a:r>
              <a:rPr lang="en-US" dirty="0" smtClean="0"/>
              <a:t>Low</a:t>
            </a:r>
            <a:r>
              <a:rPr lang="en-US" dirty="0"/>
              <a:t> </a:t>
            </a:r>
            <a:r>
              <a:rPr lang="en-US" dirty="0" smtClean="0"/>
              <a:t>Pressure </a:t>
            </a:r>
            <a:r>
              <a:rPr lang="en-US" dirty="0" smtClean="0"/>
              <a:t>Circulation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4520498" cy="3505200"/>
          </a:xfrm>
        </p:spPr>
      </p:pic>
    </p:spTree>
    <p:extLst>
      <p:ext uri="{BB962C8B-B14F-4D97-AF65-F5344CB8AC3E}">
        <p14:creationId xmlns:p14="http://schemas.microsoft.com/office/powerpoint/2010/main" val="24725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6512511" cy="1143000"/>
          </a:xfrm>
        </p:spPr>
        <p:txBody>
          <a:bodyPr/>
          <a:lstStyle/>
          <a:p>
            <a:r>
              <a:rPr lang="en-US" sz="4800" dirty="0" smtClean="0"/>
              <a:t>Air Pressure and Wind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31520"/>
            <a:ext cx="7772400" cy="34747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Air pressure is measured with a barometer in millibars.</a:t>
            </a:r>
          </a:p>
          <a:p>
            <a:r>
              <a:rPr lang="en-US" sz="2400" dirty="0" smtClean="0"/>
              <a:t>Millibars are represented by connected lines of equal pressure. This is a lot like the topographic map lines.</a:t>
            </a:r>
          </a:p>
          <a:p>
            <a:r>
              <a:rPr lang="en-US" sz="2400" dirty="0" smtClean="0"/>
              <a:t>The closer together the lines are, the faster the wind speed.</a:t>
            </a:r>
          </a:p>
          <a:p>
            <a:r>
              <a:rPr lang="en-US" sz="2400" dirty="0" smtClean="0"/>
              <a:t>The farther apart the lines are, the slower the wind speed.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953000"/>
            <a:ext cx="6512511" cy="1143000"/>
          </a:xfrm>
        </p:spPr>
        <p:txBody>
          <a:bodyPr/>
          <a:lstStyle/>
          <a:p>
            <a:r>
              <a:rPr lang="en-US" sz="4800" dirty="0" smtClean="0"/>
              <a:t>The Earth’s Insulator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31520"/>
            <a:ext cx="8077200" cy="34747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Sun heats the water and land every day.</a:t>
            </a:r>
          </a:p>
          <a:p>
            <a:r>
              <a:rPr lang="en-US" sz="2400" dirty="0" smtClean="0"/>
              <a:t>Land heats up rapidly, but cools off rapidly.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esert</a:t>
            </a:r>
          </a:p>
          <a:p>
            <a:r>
              <a:rPr lang="en-US" sz="2400" dirty="0" smtClean="0"/>
              <a:t>Water heats up slowly, but cools off slowly.</a:t>
            </a:r>
          </a:p>
          <a:p>
            <a:pPr lvl="1"/>
            <a:r>
              <a:rPr lang="en-US" sz="2400" dirty="0" smtClean="0"/>
              <a:t>Swimming at night</a:t>
            </a:r>
          </a:p>
          <a:p>
            <a:r>
              <a:rPr lang="en-US" sz="2400" dirty="0"/>
              <a:t>The heat retained by the oceans is what keeps our planet insulated.  </a:t>
            </a:r>
          </a:p>
          <a:p>
            <a:pPr marL="4572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133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24400"/>
            <a:ext cx="6512511" cy="1495232"/>
          </a:xfrm>
        </p:spPr>
        <p:txBody>
          <a:bodyPr/>
          <a:lstStyle/>
          <a:p>
            <a:r>
              <a:rPr lang="en-US" sz="4800" dirty="0" smtClean="0"/>
              <a:t>Land and Sea Breezes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848600" cy="3474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heating and cooling of water and land produces land breezes and sea breezes.</a:t>
            </a:r>
          </a:p>
          <a:p>
            <a:r>
              <a:rPr lang="en-US" sz="2800" dirty="0" smtClean="0"/>
              <a:t>High pressure moves toward low pressure, pushing the warm air upward.</a:t>
            </a:r>
          </a:p>
          <a:p>
            <a:r>
              <a:rPr lang="en-US" sz="2800" dirty="0" smtClean="0"/>
              <a:t>As warm air rises, cooler air moves in and replaces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60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105400"/>
            <a:ext cx="6512511" cy="1143000"/>
          </a:xfrm>
        </p:spPr>
        <p:txBody>
          <a:bodyPr/>
          <a:lstStyle/>
          <a:p>
            <a:r>
              <a:rPr lang="en-US" sz="5400" dirty="0" smtClean="0"/>
              <a:t>Land Breeze</a:t>
            </a:r>
            <a:endParaRPr lang="en-US" sz="54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606137" cy="3475037"/>
          </a:xfrm>
        </p:spPr>
      </p:pic>
    </p:spTree>
    <p:extLst>
      <p:ext uri="{BB962C8B-B14F-4D97-AF65-F5344CB8AC3E}">
        <p14:creationId xmlns:p14="http://schemas.microsoft.com/office/powerpoint/2010/main" val="13942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29200"/>
            <a:ext cx="6512511" cy="1143000"/>
          </a:xfrm>
        </p:spPr>
        <p:txBody>
          <a:bodyPr/>
          <a:lstStyle/>
          <a:p>
            <a:r>
              <a:rPr lang="en-US" sz="5400" dirty="0" smtClean="0"/>
              <a:t>Sea Breeze</a:t>
            </a:r>
            <a:endParaRPr lang="en-US" sz="54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606137" cy="3475037"/>
          </a:xfrm>
        </p:spPr>
      </p:pic>
    </p:spTree>
    <p:extLst>
      <p:ext uri="{BB962C8B-B14F-4D97-AF65-F5344CB8AC3E}">
        <p14:creationId xmlns:p14="http://schemas.microsoft.com/office/powerpoint/2010/main" val="27712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648200"/>
            <a:ext cx="6512511" cy="1857568"/>
          </a:xfrm>
        </p:spPr>
        <p:txBody>
          <a:bodyPr/>
          <a:lstStyle/>
          <a:p>
            <a:r>
              <a:rPr lang="en-US" dirty="0"/>
              <a:t>Sea Breeze and Land Breeze </a:t>
            </a:r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181600"/>
            <a:ext cx="6512511" cy="1143000"/>
          </a:xfrm>
        </p:spPr>
        <p:txBody>
          <a:bodyPr/>
          <a:lstStyle/>
          <a:p>
            <a:r>
              <a:rPr lang="en-US" sz="5400" dirty="0" smtClean="0"/>
              <a:t>Air Pressure</a:t>
            </a:r>
            <a:endParaRPr lang="en-US" sz="54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3206750" cy="4429212"/>
          </a:xfrm>
        </p:spPr>
      </p:pic>
    </p:spTree>
    <p:extLst>
      <p:ext uri="{BB962C8B-B14F-4D97-AF65-F5344CB8AC3E}">
        <p14:creationId xmlns:p14="http://schemas.microsoft.com/office/powerpoint/2010/main" val="10769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800600"/>
            <a:ext cx="6512511" cy="1143000"/>
          </a:xfrm>
        </p:spPr>
        <p:txBody>
          <a:bodyPr/>
          <a:lstStyle/>
          <a:p>
            <a:r>
              <a:rPr lang="en-US" sz="4800" dirty="0" smtClean="0"/>
              <a:t>Reflection Question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731520"/>
            <a:ext cx="7315200" cy="3474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do global patterns of atmospheric movement affect local weather?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44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5903844"/>
            <a:ext cx="9144000" cy="667506"/>
            <a:chOff x="0" y="5903844"/>
            <a:chExt cx="9144000" cy="667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8660" y="5910470"/>
              <a:ext cx="8706679" cy="26504"/>
            </a:xfrm>
            <a:prstGeom prst="line">
              <a:avLst/>
            </a:prstGeom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872930" y="6202018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ADADA">
                      <a:lumMod val="10000"/>
                    </a:srgbClr>
                  </a:solidFill>
                </a:rPr>
                <a:t>0 </a:t>
              </a:r>
              <a:r>
                <a:rPr lang="en-US" baseline="45000" dirty="0">
                  <a:solidFill>
                    <a:srgbClr val="DADADA">
                      <a:lumMod val="10000"/>
                    </a:srgbClr>
                  </a:solidFill>
                </a:rPr>
                <a:t>o</a:t>
              </a:r>
              <a:r>
                <a:rPr lang="en-US" dirty="0">
                  <a:solidFill>
                    <a:srgbClr val="DADADA">
                      <a:lumMod val="10000"/>
                    </a:srgbClr>
                  </a:solidFill>
                </a:rPr>
                <a:t>  Equator</a:t>
              </a:r>
            </a:p>
          </p:txBody>
        </p:sp>
        <p:cxnSp>
          <p:nvCxnSpPr>
            <p:cNvPr id="8" name="Straight Connector 7"/>
            <p:cNvCxnSpPr>
              <a:endCxn id="6" idx="0"/>
            </p:cNvCxnSpPr>
            <p:nvPr/>
          </p:nvCxnSpPr>
          <p:spPr>
            <a:xfrm rot="5400000">
              <a:off x="4432852" y="6062870"/>
              <a:ext cx="2782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759687" y="6069496"/>
              <a:ext cx="2782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857461" y="6098975"/>
              <a:ext cx="2782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7458539" y="6042992"/>
              <a:ext cx="2782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001617" y="6150766"/>
              <a:ext cx="2782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99391" y="6049618"/>
              <a:ext cx="2782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25825" y="6049618"/>
              <a:ext cx="2782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615590" y="6206210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30 </a:t>
              </a:r>
              <a:r>
                <a:rPr lang="en-US" sz="1400" baseline="45000" dirty="0">
                  <a:solidFill>
                    <a:srgbClr val="DADADA">
                      <a:lumMod val="10000"/>
                    </a:srgbClr>
                  </a:solidFill>
                </a:rPr>
                <a:t>o</a:t>
              </a:r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  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59467" y="6226088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60 </a:t>
              </a:r>
              <a:r>
                <a:rPr lang="en-US" sz="1400" baseline="45000" dirty="0">
                  <a:solidFill>
                    <a:srgbClr val="DADADA">
                      <a:lumMod val="10000"/>
                    </a:srgbClr>
                  </a:solidFill>
                </a:rPr>
                <a:t>o</a:t>
              </a:r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  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23931" y="6202019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90 </a:t>
              </a:r>
              <a:r>
                <a:rPr lang="en-US" sz="1400" baseline="45000" dirty="0">
                  <a:solidFill>
                    <a:srgbClr val="DADADA">
                      <a:lumMod val="10000"/>
                    </a:srgbClr>
                  </a:solidFill>
                </a:rPr>
                <a:t>o</a:t>
              </a:r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  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6251" y="623934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30 </a:t>
              </a:r>
              <a:r>
                <a:rPr lang="en-US" sz="1400" baseline="45000" dirty="0">
                  <a:solidFill>
                    <a:srgbClr val="DADADA">
                      <a:lumMod val="10000"/>
                    </a:srgbClr>
                  </a:solidFill>
                </a:rPr>
                <a:t>o</a:t>
              </a:r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  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54407" y="6206209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60 </a:t>
              </a:r>
              <a:r>
                <a:rPr lang="en-US" sz="1400" baseline="45000" dirty="0">
                  <a:solidFill>
                    <a:srgbClr val="DADADA">
                      <a:lumMod val="10000"/>
                    </a:srgbClr>
                  </a:solidFill>
                </a:rPr>
                <a:t>o</a:t>
              </a:r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  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6206210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90 </a:t>
              </a:r>
              <a:r>
                <a:rPr lang="en-US" sz="1400" baseline="45000" dirty="0">
                  <a:solidFill>
                    <a:srgbClr val="DADADA">
                      <a:lumMod val="10000"/>
                    </a:srgbClr>
                  </a:solidFill>
                </a:rPr>
                <a:t>o</a:t>
              </a:r>
              <a:r>
                <a:rPr lang="en-US" sz="1400" dirty="0">
                  <a:solidFill>
                    <a:srgbClr val="DADADA">
                      <a:lumMod val="10000"/>
                    </a:srgbClr>
                  </a:solidFill>
                </a:rPr>
                <a:t>  N</a:t>
              </a:r>
            </a:p>
          </p:txBody>
        </p:sp>
      </p:grpSp>
      <p:sp>
        <p:nvSpPr>
          <p:cNvPr id="22" name="Down Arrow 21"/>
          <p:cNvSpPr/>
          <p:nvPr/>
        </p:nvSpPr>
        <p:spPr>
          <a:xfrm>
            <a:off x="3713582" y="1447800"/>
            <a:ext cx="1698172" cy="1959428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MoreDirect Sun Hot</a:t>
            </a:r>
          </a:p>
        </p:txBody>
      </p:sp>
      <p:sp>
        <p:nvSpPr>
          <p:cNvPr id="23" name="Up Arrow 22"/>
          <p:cNvSpPr/>
          <p:nvPr/>
        </p:nvSpPr>
        <p:spPr>
          <a:xfrm>
            <a:off x="4180115" y="4142792"/>
            <a:ext cx="765110" cy="17914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21697" y="4049485"/>
            <a:ext cx="2500606" cy="544286"/>
            <a:chOff x="3321697" y="4049485"/>
            <a:chExt cx="2500606" cy="544286"/>
          </a:xfrm>
        </p:grpSpPr>
        <p:sp>
          <p:nvSpPr>
            <p:cNvPr id="25" name="Right Arrow 24"/>
            <p:cNvSpPr/>
            <p:nvPr/>
          </p:nvSpPr>
          <p:spPr>
            <a:xfrm>
              <a:off x="4945225" y="4049485"/>
              <a:ext cx="877078" cy="522514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flipH="1">
              <a:off x="3321697" y="4071257"/>
              <a:ext cx="786881" cy="522514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11151" y="4425820"/>
            <a:ext cx="3306148" cy="1034076"/>
            <a:chOff x="2911151" y="4425820"/>
            <a:chExt cx="3306148" cy="1034076"/>
          </a:xfrm>
        </p:grpSpPr>
        <p:sp>
          <p:nvSpPr>
            <p:cNvPr id="27" name="Down Arrow 26"/>
            <p:cNvSpPr/>
            <p:nvPr/>
          </p:nvSpPr>
          <p:spPr>
            <a:xfrm>
              <a:off x="2911151" y="4460033"/>
              <a:ext cx="466531" cy="999863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5750768" y="4425820"/>
              <a:ext cx="466531" cy="100757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33332" y="4702629"/>
            <a:ext cx="6288830" cy="1069909"/>
            <a:chOff x="1533332" y="4702629"/>
            <a:chExt cx="6288830" cy="1069909"/>
          </a:xfrm>
        </p:grpSpPr>
        <p:sp>
          <p:nvSpPr>
            <p:cNvPr id="31" name="Up Arrow 30"/>
            <p:cNvSpPr/>
            <p:nvPr/>
          </p:nvSpPr>
          <p:spPr>
            <a:xfrm>
              <a:off x="1533332" y="4702629"/>
              <a:ext cx="463419" cy="1066799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Up Arrow 31"/>
            <p:cNvSpPr/>
            <p:nvPr/>
          </p:nvSpPr>
          <p:spPr>
            <a:xfrm>
              <a:off x="7358743" y="4705739"/>
              <a:ext cx="463419" cy="1066799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0" y="4985656"/>
            <a:ext cx="9144000" cy="842865"/>
            <a:chOff x="0" y="4985656"/>
            <a:chExt cx="9144000" cy="842865"/>
          </a:xfrm>
        </p:grpSpPr>
        <p:sp>
          <p:nvSpPr>
            <p:cNvPr id="30" name="Down Arrow 29"/>
            <p:cNvSpPr/>
            <p:nvPr/>
          </p:nvSpPr>
          <p:spPr>
            <a:xfrm>
              <a:off x="0" y="5019868"/>
              <a:ext cx="466531" cy="808653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8677469" y="4985656"/>
              <a:ext cx="466531" cy="808653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0546" y="4298300"/>
            <a:ext cx="8481527" cy="671804"/>
            <a:chOff x="410546" y="4298300"/>
            <a:chExt cx="8481527" cy="671804"/>
          </a:xfrm>
        </p:grpSpPr>
        <p:sp>
          <p:nvSpPr>
            <p:cNvPr id="34" name="Right Arrow 33"/>
            <p:cNvSpPr/>
            <p:nvPr/>
          </p:nvSpPr>
          <p:spPr>
            <a:xfrm rot="20971591" flipH="1">
              <a:off x="410546" y="4609321"/>
              <a:ext cx="1107232" cy="360783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335386">
              <a:off x="7784841" y="4593771"/>
              <a:ext cx="1107232" cy="360783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708611" flipH="1">
              <a:off x="6235959" y="4369836"/>
              <a:ext cx="1107232" cy="360783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20891389">
              <a:off x="1909665" y="4298300"/>
              <a:ext cx="1107232" cy="360783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2730" y="5645427"/>
            <a:ext cx="7964558" cy="231912"/>
            <a:chOff x="642730" y="5645427"/>
            <a:chExt cx="7964558" cy="231912"/>
          </a:xfrm>
        </p:grpSpPr>
        <p:sp>
          <p:nvSpPr>
            <p:cNvPr id="48" name="Left Arrow 47"/>
            <p:cNvSpPr/>
            <p:nvPr/>
          </p:nvSpPr>
          <p:spPr>
            <a:xfrm>
              <a:off x="7812157" y="5691809"/>
              <a:ext cx="795131" cy="18553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C0"/>
                </a:solidFill>
              </a:endParaRPr>
            </a:p>
          </p:txBody>
        </p:sp>
        <p:sp>
          <p:nvSpPr>
            <p:cNvPr id="50" name="Left Arrow 49"/>
            <p:cNvSpPr/>
            <p:nvPr/>
          </p:nvSpPr>
          <p:spPr>
            <a:xfrm flipH="1">
              <a:off x="642730" y="5645427"/>
              <a:ext cx="795131" cy="18553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C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34208" y="5658678"/>
            <a:ext cx="5161722" cy="218660"/>
            <a:chOff x="2034208" y="5658678"/>
            <a:chExt cx="5161722" cy="218660"/>
          </a:xfrm>
        </p:grpSpPr>
        <p:sp>
          <p:nvSpPr>
            <p:cNvPr id="47" name="Left Arrow 46"/>
            <p:cNvSpPr/>
            <p:nvPr/>
          </p:nvSpPr>
          <p:spPr>
            <a:xfrm>
              <a:off x="4837043" y="5658678"/>
              <a:ext cx="795131" cy="18553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C0"/>
                </a:solidFill>
              </a:endParaRPr>
            </a:p>
          </p:txBody>
        </p:sp>
        <p:sp>
          <p:nvSpPr>
            <p:cNvPr id="49" name="Left Arrow 48"/>
            <p:cNvSpPr/>
            <p:nvPr/>
          </p:nvSpPr>
          <p:spPr>
            <a:xfrm>
              <a:off x="2034208" y="5691808"/>
              <a:ext cx="795131" cy="18553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C0"/>
                </a:solidFill>
              </a:endParaRPr>
            </a:p>
          </p:txBody>
        </p:sp>
        <p:sp>
          <p:nvSpPr>
            <p:cNvPr id="51" name="Left Arrow 50"/>
            <p:cNvSpPr/>
            <p:nvPr/>
          </p:nvSpPr>
          <p:spPr>
            <a:xfrm flipH="1">
              <a:off x="3458816" y="5665305"/>
              <a:ext cx="795131" cy="18553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C0"/>
                </a:solidFill>
              </a:endParaRPr>
            </a:p>
          </p:txBody>
        </p:sp>
        <p:sp>
          <p:nvSpPr>
            <p:cNvPr id="52" name="Left Arrow 51"/>
            <p:cNvSpPr/>
            <p:nvPr/>
          </p:nvSpPr>
          <p:spPr>
            <a:xfrm flipH="1">
              <a:off x="6400799" y="5678558"/>
              <a:ext cx="795131" cy="18553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C0"/>
                </a:solidFill>
              </a:endParaRPr>
            </a:p>
          </p:txBody>
        </p:sp>
      </p:grpSp>
      <p:sp>
        <p:nvSpPr>
          <p:cNvPr id="2" name="Sun 1"/>
          <p:cNvSpPr/>
          <p:nvPr/>
        </p:nvSpPr>
        <p:spPr>
          <a:xfrm>
            <a:off x="2539515" y="32327"/>
            <a:ext cx="3809999" cy="1143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648200"/>
            <a:ext cx="6512511" cy="1143000"/>
          </a:xfrm>
        </p:spPr>
        <p:txBody>
          <a:bodyPr/>
          <a:lstStyle/>
          <a:p>
            <a:r>
              <a:rPr lang="en-US" sz="5400" dirty="0" smtClean="0"/>
              <a:t>Convection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5400" dirty="0" smtClean="0"/>
              <a:t>Currents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3641725" cy="2731294"/>
          </a:xfrm>
        </p:spPr>
      </p:pic>
    </p:spTree>
    <p:extLst>
      <p:ext uri="{BB962C8B-B14F-4D97-AF65-F5344CB8AC3E}">
        <p14:creationId xmlns:p14="http://schemas.microsoft.com/office/powerpoint/2010/main" val="4302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800600"/>
            <a:ext cx="6512511" cy="1495232"/>
          </a:xfrm>
        </p:spPr>
        <p:txBody>
          <a:bodyPr/>
          <a:lstStyle/>
          <a:p>
            <a:r>
              <a:rPr lang="en-US" sz="4800" dirty="0" smtClean="0"/>
              <a:t>Global Convection Cells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3400"/>
            <a:ext cx="4735956" cy="3673475"/>
          </a:xfrm>
        </p:spPr>
      </p:pic>
    </p:spTree>
    <p:extLst>
      <p:ext uri="{BB962C8B-B14F-4D97-AF65-F5344CB8AC3E}">
        <p14:creationId xmlns:p14="http://schemas.microsoft.com/office/powerpoint/2010/main" val="10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800600"/>
            <a:ext cx="6512511" cy="1143000"/>
          </a:xfrm>
        </p:spPr>
        <p:txBody>
          <a:bodyPr/>
          <a:lstStyle/>
          <a:p>
            <a:r>
              <a:rPr lang="en-US" sz="5000" dirty="0" smtClean="0"/>
              <a:t>Global Wind </a:t>
            </a:r>
            <a:br>
              <a:rPr lang="en-US" sz="5000" dirty="0" smtClean="0"/>
            </a:br>
            <a:r>
              <a:rPr lang="en-US" sz="5000" dirty="0" smtClean="0"/>
              <a:t>Patterns</a:t>
            </a:r>
            <a:endParaRPr lang="en-US" sz="50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563831" cy="3915373"/>
          </a:xfrm>
        </p:spPr>
      </p:pic>
    </p:spTree>
    <p:extLst>
      <p:ext uri="{BB962C8B-B14F-4D97-AF65-F5344CB8AC3E}">
        <p14:creationId xmlns:p14="http://schemas.microsoft.com/office/powerpoint/2010/main" val="30834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724400"/>
            <a:ext cx="6512511" cy="1143000"/>
          </a:xfrm>
        </p:spPr>
        <p:txBody>
          <a:bodyPr/>
          <a:lstStyle/>
          <a:p>
            <a:r>
              <a:rPr lang="en-US" sz="5400" dirty="0" smtClean="0"/>
              <a:t>The Coriolis </a:t>
            </a:r>
            <a:br>
              <a:rPr lang="en-US" sz="5400" dirty="0" smtClean="0"/>
            </a:br>
            <a:r>
              <a:rPr lang="en-US" sz="5400" dirty="0" smtClean="0"/>
              <a:t>Effect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"/>
            <a:ext cx="3519487" cy="3519487"/>
          </a:xfrm>
        </p:spPr>
      </p:pic>
    </p:spTree>
    <p:extLst>
      <p:ext uri="{BB962C8B-B14F-4D97-AF65-F5344CB8AC3E}">
        <p14:creationId xmlns:p14="http://schemas.microsoft.com/office/powerpoint/2010/main" val="36838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029200"/>
            <a:ext cx="6512511" cy="1143000"/>
          </a:xfrm>
        </p:spPr>
        <p:txBody>
          <a:bodyPr/>
          <a:lstStyle/>
          <a:p>
            <a:r>
              <a:rPr lang="en-US" sz="5400" dirty="0" smtClean="0"/>
              <a:t>Jet Stream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571680" cy="3200400"/>
          </a:xfrm>
        </p:spPr>
      </p:pic>
    </p:spTree>
    <p:extLst>
      <p:ext uri="{BB962C8B-B14F-4D97-AF65-F5344CB8AC3E}">
        <p14:creationId xmlns:p14="http://schemas.microsoft.com/office/powerpoint/2010/main" val="24014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D_BusPres_01_TP01136794 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Unit0 xmlns="05070fe1-d26d-4820-95fc-51cc29fca3c5">50</Unit0>
    <Year_x0020_at_x0020_a_x0020_Glance xmlns="05070fe1-d26d-4820-95fc-51cc29fca3c5">21</Year_x0020_at_x0020_a_x0020_Glance>
    <Unit xmlns="05070fe1-d26d-4820-95fc-51cc29fca3c5">50</Unit>
    <Index xmlns="3ea8c385-78c1-4fdd-96b0-5420c47c8a12">12_S080801S_Atmospheric Movement</Index>
    <_DCDateModified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88ECAAF62F4343944AEDFDFF1FACCE" ma:contentTypeVersion="27" ma:contentTypeDescription="Create a new document." ma:contentTypeScope="" ma:versionID="49a76f5879f69752a1e88700dad16530">
  <xsd:schema xmlns:xsd="http://www.w3.org/2001/XMLSchema" xmlns:p="http://schemas.microsoft.com/office/2006/metadata/properties" xmlns:ns2="3ea8c385-78c1-4fdd-96b0-5420c47c8a12" xmlns:ns3="05070fe1-d26d-4820-95fc-51cc29fca3c5" xmlns:ns5="http://schemas.microsoft.com/sharepoint/v3/fields" targetNamespace="http://schemas.microsoft.com/office/2006/metadata/properties" ma:root="true" ma:fieldsID="e9f15b2868d06a4641c6def29c11b8cf" ns2:_="" ns3:_="" ns5:_="">
    <xsd:import namespace="3ea8c385-78c1-4fdd-96b0-5420c47c8a12"/>
    <xsd:import namespace="05070fe1-d26d-4820-95fc-51cc29fca3c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Index" minOccurs="0"/>
                <xsd:element ref="ns3:Unit"/>
                <xsd:element ref="ns3:Unit0" minOccurs="0"/>
                <xsd:element ref="ns3:Year_x0020_at_x0020_a_x0020_Glance"/>
                <xsd:element ref="ns5:_DCDateModifi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a8c385-78c1-4fdd-96b0-5420c47c8a12" elementFormDefault="qualified">
    <xsd:import namespace="http://schemas.microsoft.com/office/2006/documentManagement/types"/>
    <xsd:element name="Index" ma:index="8" nillable="true" ma:displayName="Index" ma:default="" ma:internalName="Index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5070fe1-d26d-4820-95fc-51cc29fca3c5" elementFormDefault="qualified">
    <xsd:import namespace="http://schemas.microsoft.com/office/2006/documentManagement/types"/>
    <xsd:element name="Unit" ma:index="9" ma:displayName="Unit Index" ma:list="{11056553-A201-470E-9D34-ACFA8FB196A8}" ma:internalName="Unit" ma:showField="Index">
      <xsd:simpleType>
        <xsd:restriction base="dms:Lookup"/>
      </xsd:simpleType>
    </xsd:element>
    <xsd:element name="Unit0" ma:index="10" nillable="true" ma:displayName="Unit" ma:list="{11056553-A201-470E-9D34-ACFA8FB196A8}" ma:internalName="Unit0" ma:showField="Title">
      <xsd:simpleType>
        <xsd:restriction base="dms:Lookup"/>
      </xsd:simpleType>
    </xsd:element>
    <xsd:element name="Year_x0020_at_x0020_a_x0020_Glance" ma:index="11" ma:displayName="Year at a Glance" ma:list="{860667D4-2671-4E47-9212-9CECA7FD48AA}" ma:internalName="Year_x0020_at_x0020_a_x0020_Glance" ma:showField="Index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Modified" ma:index="13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E54970F-63A9-42D0-A76D-AEA38A655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5F828B-0E6D-495E-99E0-C9656DB77077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purl.org/dc/dcmitype/"/>
    <ds:schemaRef ds:uri="05070fe1-d26d-4820-95fc-51cc29fca3c5"/>
    <ds:schemaRef ds:uri="3ea8c385-78c1-4fdd-96b0-5420c47c8a1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60BC52F-C456-40D6-B9DB-81BBE5D5F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8c385-78c1-4fdd-96b0-5420c47c8a12"/>
    <ds:schemaRef ds:uri="05070fe1-d26d-4820-95fc-51cc29fca3c5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1550</TotalTime>
  <Words>526</Words>
  <Application>Microsoft Office PowerPoint</Application>
  <PresentationFormat>On-screen Show (4:3)</PresentationFormat>
  <Paragraphs>107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Slipstream</vt:lpstr>
      <vt:lpstr>GD_BusPres_01_TP01136794 </vt:lpstr>
      <vt:lpstr>Atmospheric Movement and Local Weather</vt:lpstr>
      <vt:lpstr>Air Masses</vt:lpstr>
      <vt:lpstr>Air Pressure</vt:lpstr>
      <vt:lpstr>PowerPoint Presentation</vt:lpstr>
      <vt:lpstr>Convection  Currents</vt:lpstr>
      <vt:lpstr>Global Convection Cells</vt:lpstr>
      <vt:lpstr>Global Wind  Patterns</vt:lpstr>
      <vt:lpstr>The Coriolis  Effect</vt:lpstr>
      <vt:lpstr>Jet Stream</vt:lpstr>
      <vt:lpstr>Jet Stream</vt:lpstr>
      <vt:lpstr>Jet Stream  Animation</vt:lpstr>
      <vt:lpstr>Reflection Question</vt:lpstr>
      <vt:lpstr>Variables Affecting Local Weather</vt:lpstr>
      <vt:lpstr>Fronts</vt:lpstr>
      <vt:lpstr>Cold Front - Cold air meets warm air - Fast moving and stormy - Severe weather is likely. </vt:lpstr>
      <vt:lpstr>Cold Front Symbol</vt:lpstr>
      <vt:lpstr>Warm Front - Warm air meets cold air - Slow moving with less severe   weather </vt:lpstr>
      <vt:lpstr>Warm Front Symbol</vt:lpstr>
      <vt:lpstr>Stationary Front</vt:lpstr>
      <vt:lpstr>Stationary Front  Symbol</vt:lpstr>
      <vt:lpstr>Friction</vt:lpstr>
      <vt:lpstr>Frontal Boundary Animation</vt:lpstr>
      <vt:lpstr>High and Low Pressure Circulation</vt:lpstr>
      <vt:lpstr>Air Pressure and Wind</vt:lpstr>
      <vt:lpstr>The Earth’s Insulator</vt:lpstr>
      <vt:lpstr>Land and Sea Breezes</vt:lpstr>
      <vt:lpstr>Land Breeze</vt:lpstr>
      <vt:lpstr>Sea Breeze</vt:lpstr>
      <vt:lpstr>Sea Breeze and Land Breeze Animation</vt:lpstr>
      <vt:lpstr>Reflection Question</vt:lpstr>
    </vt:vector>
  </TitlesOfParts>
  <Company>Region XIII 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Movement</dc:title>
  <dc:creator>E6420</dc:creator>
  <cp:lastModifiedBy>Region 13</cp:lastModifiedBy>
  <cp:revision>99</cp:revision>
  <dcterms:created xsi:type="dcterms:W3CDTF">2012-10-21T00:09:10Z</dcterms:created>
  <dcterms:modified xsi:type="dcterms:W3CDTF">2013-05-15T18:05:42Z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0x010100B988ECAAF62F4343944AEDFDFF1FACCE</vt:lpwstr>
  </property>
  <property fmtid="{D5CDD505-2E9C-101B-9397-08002B2CF9AE}" pid="3" name="WorkflowCreationPath">
    <vt:lpwstr>1c17756c-56b2-4373-9f84-cc65c96d279c,11;1c17756c-56b2-4373-9f84-cc65c96d279c,11;1c17756c-56b2-4373-9f84-cc65c96d279c,48;</vt:lpwstr>
  </property>
</Properties>
</file>